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4"/>
  </p:notesMasterIdLst>
  <p:sldIdLst>
    <p:sldId id="450" r:id="rId2"/>
    <p:sldId id="866" r:id="rId3"/>
    <p:sldId id="466" r:id="rId4"/>
    <p:sldId id="899" r:id="rId5"/>
    <p:sldId id="898" r:id="rId6"/>
    <p:sldId id="863" r:id="rId7"/>
    <p:sldId id="865" r:id="rId8"/>
    <p:sldId id="897" r:id="rId9"/>
    <p:sldId id="868" r:id="rId10"/>
    <p:sldId id="873" r:id="rId11"/>
    <p:sldId id="869" r:id="rId12"/>
    <p:sldId id="874" r:id="rId13"/>
    <p:sldId id="870" r:id="rId14"/>
    <p:sldId id="900" r:id="rId15"/>
    <p:sldId id="882" r:id="rId16"/>
    <p:sldId id="903" r:id="rId17"/>
    <p:sldId id="884" r:id="rId18"/>
    <p:sldId id="885" r:id="rId19"/>
    <p:sldId id="904" r:id="rId20"/>
    <p:sldId id="886" r:id="rId21"/>
    <p:sldId id="902" r:id="rId22"/>
    <p:sldId id="864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81B7356-E62B-45B0-9381-E9F1854D6AFB}">
          <p14:sldIdLst>
            <p14:sldId id="450"/>
            <p14:sldId id="866"/>
            <p14:sldId id="466"/>
            <p14:sldId id="899"/>
            <p14:sldId id="898"/>
            <p14:sldId id="863"/>
            <p14:sldId id="865"/>
            <p14:sldId id="897"/>
            <p14:sldId id="868"/>
            <p14:sldId id="873"/>
            <p14:sldId id="869"/>
            <p14:sldId id="874"/>
            <p14:sldId id="870"/>
            <p14:sldId id="900"/>
            <p14:sldId id="882"/>
            <p14:sldId id="903"/>
            <p14:sldId id="884"/>
            <p14:sldId id="885"/>
            <p14:sldId id="904"/>
            <p14:sldId id="886"/>
            <p14:sldId id="902"/>
            <p14:sldId id="8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6266FF"/>
    <a:srgbClr val="4A56FF"/>
    <a:srgbClr val="00FF92"/>
    <a:srgbClr val="28FF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47" autoAdjust="0"/>
    <p:restoredTop sz="94003"/>
  </p:normalViewPr>
  <p:slideViewPr>
    <p:cSldViewPr snapToGrid="0" snapToObjects="1">
      <p:cViewPr varScale="1">
        <p:scale>
          <a:sx n="63" d="100"/>
          <a:sy n="63" d="100"/>
        </p:scale>
        <p:origin x="1527" y="5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5BF7BB-EB9D-0847-A2D5-9D07CD186379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D5096-F11F-2744-90EE-CC197F73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82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6053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a1f3049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5a1f3049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203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520B-FF57-8D41-831F-297B285CD6D4}" type="datetime1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2 - Molecular Networking Overview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F5883281-D152-417C-9634-1E19A2BC27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102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27423-BA80-AB49-9F24-4EDD7968BAC6}" type="datetime1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2 - Molecular Networking Overview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75C6CB4-125C-4D34-8C4F-FC5D3BC11C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780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1F5FC-4F5B-FF42-9C91-6ADB348EEF93}" type="datetime1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2 - Molecular Networking Overview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B5BDF575-7DC9-4F3E-9966-ECD3EFD68F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929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4C4EC-F9D0-0A4D-92F2-2B5E8E724F82}" type="datetime1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2 - Molecular Networking Overview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5C4A5B0-06BC-4E83-9D5E-D69567B6656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586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C200D-69A1-DA45-8BCB-E038F125BE82}" type="datetime1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2 - Molecular Networking Overview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F576E7E-6C49-4DFC-8A4E-219E78F00B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473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C480-D466-4C49-B73B-6A65940B4649}" type="datetime1">
              <a:rPr lang="en-US" smtClean="0"/>
              <a:t>5/26/2020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2 - Molecular Networking Overview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3EC565BD-F834-47DE-A315-65265DDC0F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95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4A962-7A24-C146-ACA8-AB699DFB6FD5}" type="datetime1">
              <a:rPr lang="en-US" smtClean="0"/>
              <a:t>5/26/2020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2 - Molecular Networking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http://ucpa.ucsd.edu/img/guidelines/gl-4-seal.png">
            <a:extLst>
              <a:ext uri="{FF2B5EF4-FFF2-40B4-BE49-F238E27FC236}">
                <a16:creationId xmlns:a16="http://schemas.microsoft.com/office/drawing/2014/main" id="{BFC11859-2105-46F0-AEDB-3057549A3F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874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160B7-17D0-DB46-9866-EA6E1519ED12}" type="datetime1">
              <a:rPr lang="en-US" smtClean="0"/>
              <a:t>5/26/2020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2 - Molecular Networking Overview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http://ucpa.ucsd.edu/img/guidelines/gl-4-seal.png">
            <a:extLst>
              <a:ext uri="{FF2B5EF4-FFF2-40B4-BE49-F238E27FC236}">
                <a16:creationId xmlns:a16="http://schemas.microsoft.com/office/drawing/2014/main" id="{620F09D0-1429-493C-9EE0-BBA381253E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19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DC2EA-4258-2040-87BF-786159763B43}" type="datetime1">
              <a:rPr lang="en-US" smtClean="0"/>
              <a:t>5/26/2020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2 - Molecular Networking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2" descr="http://ucpa.ucsd.edu/img/guidelines/gl-4-seal.png">
            <a:extLst>
              <a:ext uri="{FF2B5EF4-FFF2-40B4-BE49-F238E27FC236}">
                <a16:creationId xmlns:a16="http://schemas.microsoft.com/office/drawing/2014/main" id="{629EB0F2-1CFC-41E9-A59B-7130E50266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298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22247-5471-0D4B-8C47-CDF8E9C79F9B}" type="datetime1">
              <a:rPr lang="en-US" smtClean="0"/>
              <a:t>5/26/2020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2 - Molecular Networking Overview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A8DA7404-F169-495F-82AA-4E75FA893E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040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D723F-C1E2-0449-831A-664CD3FED121}" type="datetime1">
              <a:rPr lang="en-US" smtClean="0"/>
              <a:t>5/26/2020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2 - Molecular Networking Overview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20B6BA1F-68B8-436C-89AA-5F45C2036E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826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C4179-3391-544F-AE33-36A5EB220B87}" type="datetime1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GNPS Tutorial Module 2 - Molecular Networking Overview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72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nps.ucsd.edu/ProteoSAFe/status.jsp?task=4337bd3ce4a1444bb70fe2e7d22231a9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roteomics2.ucsd.edu/ProteoSAFe/status.jsp?task=ae3a9ddfeddf4f03b68d09be083a8916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nps.ucsd.edu/ProteoSAFe/status.jsp?task=d61bd3df34214836bc174f0241a12e00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nps.ucsd.edu/ProteoSAFe/status.jsp?task=61dbde6283d9416f96e7fda3f338e811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cms-ucsd.github.io/GNPSDocumentation/nap/" TargetMode="External"/><Relationship Id="rId7" Type="http://schemas.openxmlformats.org/officeDocument/2006/relationships/image" Target="../media/image4.jpg"/><Relationship Id="rId2" Type="http://schemas.openxmlformats.org/officeDocument/2006/relationships/hyperlink" Target="https://ccms-ucsd.github.io/GNPSDocumentation/network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cms-ucsd.github.io/GNPSDocumentation/molnetenhancer/" TargetMode="External"/><Relationship Id="rId5" Type="http://schemas.openxmlformats.org/officeDocument/2006/relationships/hyperlink" Target="https://ccms-ucsd.github.io/GNPSDocumentation/dereplicator/" TargetMode="External"/><Relationship Id="rId4" Type="http://schemas.openxmlformats.org/officeDocument/2006/relationships/hyperlink" Target="https://massive.ucsd.edu/ProteoSAFe/dataset.jsp?task=de2d18fd91804785bce8c225cc94a444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cms-ucsd.github.io/GNPSDocumentation/" TargetMode="External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miw023@ucsd.edu" TargetMode="External"/><Relationship Id="rId5" Type="http://schemas.openxmlformats.org/officeDocument/2006/relationships/hyperlink" Target="mailto:amcaraballor@ucsd.edu" TargetMode="External"/><Relationship Id="rId4" Type="http://schemas.openxmlformats.org/officeDocument/2006/relationships/hyperlink" Target="https://groups.google.com/forum/#!forum/molecular_networking_bug_reports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adeleineernst/pyMolNetEnhancer" TargetMode="External"/><Relationship Id="rId3" Type="http://schemas.openxmlformats.org/officeDocument/2006/relationships/hyperlink" Target="https://ccms-ucsd.github.io/GNPSDocumentation/dereplicator" TargetMode="External"/><Relationship Id="rId7" Type="http://schemas.openxmlformats.org/officeDocument/2006/relationships/hyperlink" Target="http://ms2lda.org/user_guide" TargetMode="External"/><Relationship Id="rId2" Type="http://schemas.openxmlformats.org/officeDocument/2006/relationships/hyperlink" Target="https://ccms-ucsd.github.io/GNPSDocumentation/network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cms-ucsd.github.io/GNPSDocumentation/ms2lda/" TargetMode="External"/><Relationship Id="rId5" Type="http://schemas.openxmlformats.org/officeDocument/2006/relationships/hyperlink" Target="http://classyfire.wishartlab.com/" TargetMode="External"/><Relationship Id="rId10" Type="http://schemas.openxmlformats.org/officeDocument/2006/relationships/hyperlink" Target="https://www.mdpi.com/2218-1989/9/7/144" TargetMode="External"/><Relationship Id="rId4" Type="http://schemas.openxmlformats.org/officeDocument/2006/relationships/hyperlink" Target="https://ccms-ucsd.github.io/GNPSDocumentation/nap" TargetMode="External"/><Relationship Id="rId9" Type="http://schemas.openxmlformats.org/officeDocument/2006/relationships/hyperlink" Target="https://github.com/madeleineernst/RMolNetEnhancer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jcheminf.biomedcentral.com/articles/10.1186/s13321-016-0174-y" TargetMode="External"/><Relationship Id="rId3" Type="http://schemas.openxmlformats.org/officeDocument/2006/relationships/hyperlink" Target="https://www.nature.com/articles/s41596-020-0317-5" TargetMode="External"/><Relationship Id="rId7" Type="http://schemas.openxmlformats.org/officeDocument/2006/relationships/hyperlink" Target="https://journals.plos.org/ploscompbiol/article?id=10.1371/journal.pcbi.1006089" TargetMode="External"/><Relationship Id="rId2" Type="http://schemas.openxmlformats.org/officeDocument/2006/relationships/hyperlink" Target="https://www.mdpi.com/2218-1989/9/7/14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ature.com/articles/s41467-018-06082-8" TargetMode="External"/><Relationship Id="rId5" Type="http://schemas.openxmlformats.org/officeDocument/2006/relationships/hyperlink" Target="https://www.nature.com/articles/s41564-017-0094-2" TargetMode="External"/><Relationship Id="rId4" Type="http://schemas.openxmlformats.org/officeDocument/2006/relationships/hyperlink" Target="https://www.nature.com/articles/nchembio.2219" TargetMode="External"/><Relationship Id="rId9" Type="http://schemas.openxmlformats.org/officeDocument/2006/relationships/hyperlink" Target="https://pubs.acs.org/doi/10.1021/acs.analchem.7b01391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roteomics2.ucsd.edu/ProteoSAFe/status.jsp?task=ae3a9ddfeddf4f03b68d09be083a8916" TargetMode="External"/><Relationship Id="rId2" Type="http://schemas.openxmlformats.org/officeDocument/2006/relationships/hyperlink" Target="https://gnps.ucsd.edu/ProteoSAFe/status.jsp?task=4337bd3ce4a1444bb70fe2e7d22231a9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hyperlink" Target="https://massive.ucsd.edu/ProteoSAFe/dataset.jsp?task=de2d18fd91804785bce8c225cc94a444" TargetMode="External"/><Relationship Id="rId4" Type="http://schemas.openxmlformats.org/officeDocument/2006/relationships/hyperlink" Target="https://gnps.ucsd.edu/ProteoSAFe/status.jsp?task=d61bd3df34214836bc174f0241a12e00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ive.ucsd.edu/ProteoSAFe/dataset.jsp?task=de2d18fd91804785bce8c225cc94a444" TargetMode="External"/><Relationship Id="rId2" Type="http://schemas.openxmlformats.org/officeDocument/2006/relationships/hyperlink" Target="https://ccms-ucsd.github.io/GNPSDocumentation/network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hyperlink" Target="https://gnps.ucsd.edu/ProteoSAFe/status.jsp?task=4337bd3ce4a1444bb70fe2e7d22231a9" TargetMode="External"/><Relationship Id="rId4" Type="http://schemas.openxmlformats.org/officeDocument/2006/relationships/hyperlink" Target="https://gnps.ucsd.edu/ProteoSAFe/result.jsp?task=1160351e8da5443685e4d2c4d0055486&amp;view=advanced_view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" descr="H:\Dropbox\Postdoc\workshopSeedGrant\Background_network2.png"/>
          <p:cNvPicPr preferRelativeResize="0"/>
          <p:nvPr/>
        </p:nvPicPr>
        <p:blipFill rotWithShape="1">
          <a:blip r:embed="rId3">
            <a:alphaModFix/>
          </a:blip>
          <a:srcRect b="74224"/>
          <a:stretch/>
        </p:blipFill>
        <p:spPr>
          <a:xfrm>
            <a:off x="31297" y="28977"/>
            <a:ext cx="9083675" cy="1675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" descr="http://ucpa.ucsd.edu/img/guidelines/gl-4-seal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60343" y="29028"/>
            <a:ext cx="2022944" cy="121376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"/>
          <p:cNvSpPr txBox="1"/>
          <p:nvPr/>
        </p:nvSpPr>
        <p:spPr>
          <a:xfrm>
            <a:off x="31297" y="1935203"/>
            <a:ext cx="9079992" cy="1015622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GNPS Molecular Networking Enhancer</a:t>
            </a:r>
            <a:endParaRPr sz="3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Hands On</a:t>
            </a:r>
            <a:endParaRPr sz="3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"/>
          <p:cNvSpPr txBox="1"/>
          <p:nvPr/>
        </p:nvSpPr>
        <p:spPr>
          <a:xfrm>
            <a:off x="34980" y="3068066"/>
            <a:ext cx="9079992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MADELEINE ERNST</a:t>
            </a:r>
          </a:p>
          <a:p>
            <a:pPr algn="ctr"/>
            <a:r>
              <a:rPr lang="en-US" sz="28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MAURICIO CARABALLO</a:t>
            </a:r>
          </a:p>
          <a:p>
            <a:pPr algn="ctr"/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MINGXUN WANG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University of California - San Diego</a:t>
            </a:r>
            <a:endParaRPr dirty="0"/>
          </a:p>
        </p:txBody>
      </p:sp>
      <p:pic>
        <p:nvPicPr>
          <p:cNvPr id="6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23659" y="4921426"/>
            <a:ext cx="3715386" cy="132619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/>
              <a:t>GNPS Tutorial Module - MolNetEnhancer</a:t>
            </a:r>
          </a:p>
        </p:txBody>
      </p:sp>
    </p:spTree>
    <p:extLst>
      <p:ext uri="{BB962C8B-B14F-4D97-AF65-F5344CB8AC3E}">
        <p14:creationId xmlns:p14="http://schemas.microsoft.com/office/powerpoint/2010/main" val="904331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2C42B74-8CAD-4EAA-A274-EE1741A4B1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029"/>
          <a:stretch/>
        </p:blipFill>
        <p:spPr>
          <a:xfrm>
            <a:off x="833479" y="4141733"/>
            <a:ext cx="7315200" cy="2190426"/>
          </a:xfrm>
          <a:prstGeom prst="rect">
            <a:avLst/>
          </a:prstGeom>
        </p:spPr>
      </p:pic>
      <p:pic>
        <p:nvPicPr>
          <p:cNvPr id="5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10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/>
              <a:t>GNPS Tutorial Module - MolNetEnhancer</a:t>
            </a:r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3058733" y="4315322"/>
            <a:ext cx="3129566" cy="2309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16972" y="1762173"/>
            <a:ext cx="7975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GNPS - </a:t>
            </a:r>
            <a:r>
              <a:rPr lang="en-US" sz="2000" b="1" i="1" dirty="0" err="1"/>
              <a:t>Amycolatopsis</a:t>
            </a:r>
            <a:r>
              <a:rPr lang="en-US" sz="2000" b="1" dirty="0"/>
              <a:t> </a:t>
            </a:r>
            <a:r>
              <a:rPr lang="en-US" sz="2000" b="1" dirty="0" err="1"/>
              <a:t>sp</a:t>
            </a:r>
            <a:r>
              <a:rPr lang="en-US" sz="2000" b="1" dirty="0"/>
              <a:t> AA4 - small dataset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</a:rPr>
              <a:t>Link to the GNPS job:</a:t>
            </a:r>
          </a:p>
          <a:p>
            <a:pPr algn="ctr"/>
            <a:r>
              <a:rPr lang="en-US" sz="2000" b="1" dirty="0">
                <a:hlinkClick r:id="rId4"/>
              </a:rPr>
              <a:t>https://gnps.ucsd.edu/ProteoSAFe/status.jsp?task=4337bd3ce4a1444bb70fe2e7d22231a9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58875" y="3621748"/>
            <a:ext cx="3946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4337bd3ce4a1444bb70fe2e7d22231a9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658874" y="3621748"/>
            <a:ext cx="3894325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74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345C746-6AB9-45D7-8933-D84CC09CF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79" y="1461440"/>
            <a:ext cx="7315200" cy="4870719"/>
          </a:xfrm>
          <a:prstGeom prst="rect">
            <a:avLst/>
          </a:prstGeom>
        </p:spPr>
      </p:pic>
      <p:pic>
        <p:nvPicPr>
          <p:cNvPr id="5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11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/>
              <a:t>GNPS Tutorial Module - MolNetEnhancer</a:t>
            </a:r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3058738" y="4489187"/>
            <a:ext cx="3129566" cy="2309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129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7155554-BD3B-49EB-A66D-DFC0D811EA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029"/>
          <a:stretch/>
        </p:blipFill>
        <p:spPr>
          <a:xfrm>
            <a:off x="833479" y="4141733"/>
            <a:ext cx="7315200" cy="2190426"/>
          </a:xfrm>
          <a:prstGeom prst="rect">
            <a:avLst/>
          </a:prstGeom>
        </p:spPr>
      </p:pic>
      <p:pic>
        <p:nvPicPr>
          <p:cNvPr id="5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12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/>
              <a:t>GNPS Tutorial Module - MolNetEnhancer</a:t>
            </a:r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516972" y="1762173"/>
            <a:ext cx="7975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GNPS - </a:t>
            </a:r>
            <a:r>
              <a:rPr lang="en-US" sz="2000" b="1" i="1" dirty="0" err="1"/>
              <a:t>Amycolatopsis</a:t>
            </a:r>
            <a:r>
              <a:rPr lang="en-US" sz="2000" b="1" dirty="0"/>
              <a:t> </a:t>
            </a:r>
            <a:r>
              <a:rPr lang="en-US" sz="2000" b="1" dirty="0" err="1"/>
              <a:t>sp</a:t>
            </a:r>
            <a:r>
              <a:rPr lang="en-US" sz="2000" b="1" dirty="0"/>
              <a:t> AA4 - small dataset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</a:rPr>
              <a:t>Link to NAP job:</a:t>
            </a:r>
          </a:p>
          <a:p>
            <a:pPr algn="ctr"/>
            <a:r>
              <a:rPr lang="en-US" sz="2000" b="1" dirty="0">
                <a:hlinkClick r:id="rId4"/>
              </a:rPr>
              <a:t>https://proteomics2.ucsd.edu/ProteoSAFe/status.jsp?task=ae3a9ddfeddf4f03b68d09be083a8916</a:t>
            </a:r>
            <a:endParaRPr lang="en-US" sz="2000" b="1" dirty="0"/>
          </a:p>
        </p:txBody>
      </p:sp>
      <p:sp>
        <p:nvSpPr>
          <p:cNvPr id="11" name="Rectangle 10"/>
          <p:cNvSpPr/>
          <p:nvPr/>
        </p:nvSpPr>
        <p:spPr>
          <a:xfrm>
            <a:off x="2658874" y="3621748"/>
            <a:ext cx="3894325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ae3a9ddfeddf4f03b68d09be083a8916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07080" y="4489186"/>
            <a:ext cx="2881224" cy="2885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41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BB82D0D-6AEE-42FA-A447-83AA8CE2F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79" y="1461440"/>
            <a:ext cx="7315200" cy="4870719"/>
          </a:xfrm>
          <a:prstGeom prst="rect">
            <a:avLst/>
          </a:prstGeom>
        </p:spPr>
      </p:pic>
      <p:pic>
        <p:nvPicPr>
          <p:cNvPr id="5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13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/>
              <a:t>GNPS Tutorial Module - MolNetEnhancer</a:t>
            </a:r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2903220" y="4732020"/>
            <a:ext cx="3297958" cy="2209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630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7155554-BD3B-49EB-A66D-DFC0D811EA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029"/>
          <a:stretch/>
        </p:blipFill>
        <p:spPr>
          <a:xfrm>
            <a:off x="833479" y="4141733"/>
            <a:ext cx="7315200" cy="2190426"/>
          </a:xfrm>
          <a:prstGeom prst="rect">
            <a:avLst/>
          </a:prstGeom>
        </p:spPr>
      </p:pic>
      <p:pic>
        <p:nvPicPr>
          <p:cNvPr id="5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14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/>
              <a:t>GNPS Tutorial Module - MolNetEnhancer</a:t>
            </a:r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516972" y="1762173"/>
            <a:ext cx="7975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GNPS - </a:t>
            </a:r>
            <a:r>
              <a:rPr lang="en-US" sz="2000" b="1" i="1" dirty="0" err="1"/>
              <a:t>Amycolatopsis</a:t>
            </a:r>
            <a:r>
              <a:rPr lang="en-US" sz="2000" b="1" dirty="0"/>
              <a:t> </a:t>
            </a:r>
            <a:r>
              <a:rPr lang="en-US" sz="2000" b="1" dirty="0" err="1"/>
              <a:t>sp</a:t>
            </a:r>
            <a:r>
              <a:rPr lang="en-US" sz="2000" b="1" dirty="0"/>
              <a:t> AA4 - small dataset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</a:rPr>
              <a:t>Link to </a:t>
            </a:r>
            <a:r>
              <a:rPr lang="en-US" sz="2000" b="1" dirty="0" err="1">
                <a:solidFill>
                  <a:srgbClr val="FF0000"/>
                </a:solidFill>
              </a:rPr>
              <a:t>Dereplicator</a:t>
            </a:r>
            <a:r>
              <a:rPr lang="en-US" sz="2000" b="1" dirty="0">
                <a:solidFill>
                  <a:srgbClr val="FF0000"/>
                </a:solidFill>
              </a:rPr>
              <a:t> job:</a:t>
            </a:r>
          </a:p>
          <a:p>
            <a:pPr algn="ctr"/>
            <a:r>
              <a:rPr lang="en-US" sz="2000" b="1" dirty="0">
                <a:hlinkClick r:id="rId4"/>
              </a:rPr>
              <a:t>https://gnps.ucsd.edu/ProteoSAFe/status.jsp?task=d61bd3df34214836bc174f0241a12e00</a:t>
            </a:r>
            <a:endParaRPr lang="en-US" sz="2000" b="1" dirty="0"/>
          </a:p>
        </p:txBody>
      </p:sp>
      <p:sp>
        <p:nvSpPr>
          <p:cNvPr id="11" name="Rectangle 10"/>
          <p:cNvSpPr/>
          <p:nvPr/>
        </p:nvSpPr>
        <p:spPr>
          <a:xfrm>
            <a:off x="2658874" y="3621748"/>
            <a:ext cx="3894325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d61bd3df34214836bc174f0241a12e00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A229F7-1FB6-4C2E-861E-5110344972E8}"/>
              </a:ext>
            </a:extLst>
          </p:cNvPr>
          <p:cNvSpPr/>
          <p:nvPr/>
        </p:nvSpPr>
        <p:spPr>
          <a:xfrm>
            <a:off x="2903220" y="4732020"/>
            <a:ext cx="3297958" cy="2209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49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15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/>
              <a:t>GNPS Tutorial Module - MolNetEnhancer</a:t>
            </a:r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77C5915-0137-4111-8B7A-ECF1F7BFB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72" y="1227871"/>
            <a:ext cx="7315200" cy="490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04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16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/>
              <a:t>GNPS Tutorial Module - MolNetEnhancer</a:t>
            </a:r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77C5915-0137-4111-8B7A-ECF1F7BFB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72" y="1227871"/>
            <a:ext cx="7315200" cy="49092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8E0DEC2-8DD3-4A0E-BC44-9261C318B090}"/>
              </a:ext>
            </a:extLst>
          </p:cNvPr>
          <p:cNvSpPr/>
          <p:nvPr/>
        </p:nvSpPr>
        <p:spPr>
          <a:xfrm>
            <a:off x="7754263" y="5841575"/>
            <a:ext cx="408110" cy="2955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B60585-3F75-4893-9D42-F8000401B6B5}"/>
              </a:ext>
            </a:extLst>
          </p:cNvPr>
          <p:cNvSpPr/>
          <p:nvPr/>
        </p:nvSpPr>
        <p:spPr>
          <a:xfrm>
            <a:off x="2328822" y="5644103"/>
            <a:ext cx="4407258" cy="2955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7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17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/>
              <a:t>GNPS Tutorial Module - MolNetEnhancer</a:t>
            </a:r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516972" y="1762173"/>
            <a:ext cx="7975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GNPS - </a:t>
            </a:r>
            <a:r>
              <a:rPr lang="en-US" sz="2000" b="1" i="1" dirty="0" err="1"/>
              <a:t>Amycolatopsis</a:t>
            </a:r>
            <a:r>
              <a:rPr lang="en-US" sz="2000" b="1" dirty="0"/>
              <a:t> </a:t>
            </a:r>
            <a:r>
              <a:rPr lang="en-US" sz="2000" b="1" dirty="0" err="1"/>
              <a:t>sp</a:t>
            </a:r>
            <a:r>
              <a:rPr lang="en-US" sz="2000" b="1" dirty="0"/>
              <a:t> AA4 - small dataset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</a:rPr>
              <a:t>Link to the </a:t>
            </a:r>
            <a:r>
              <a:rPr lang="en-US" sz="2000" b="1" dirty="0" err="1">
                <a:solidFill>
                  <a:srgbClr val="FF0000"/>
                </a:solidFill>
              </a:rPr>
              <a:t>MolNetEnhancer</a:t>
            </a:r>
            <a:r>
              <a:rPr lang="en-US" sz="2000" b="1" dirty="0">
                <a:solidFill>
                  <a:srgbClr val="FF0000"/>
                </a:solidFill>
              </a:rPr>
              <a:t> job:</a:t>
            </a:r>
          </a:p>
          <a:p>
            <a:pPr algn="ctr"/>
            <a:r>
              <a:rPr lang="en-US" sz="2000" b="1" dirty="0">
                <a:hlinkClick r:id="rId3"/>
              </a:rPr>
              <a:t>https://gnps.ucsd.edu/ProteoSAFe/status.jsp?task=61dbde6283d9416f96e7fda3f338e811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444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18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/>
              <a:t>GNPS Tutorial Module - MolNetEnhancer</a:t>
            </a:r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E950AD-3551-4172-BC4B-23ABBA1A1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097846"/>
            <a:ext cx="7315200" cy="533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522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19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/>
              <a:t>GNPS Tutorial Module - MolNetEnhancer</a:t>
            </a:r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E950AD-3551-4172-BC4B-23ABBA1A1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097846"/>
            <a:ext cx="7315200" cy="53394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14B9D51-D878-4723-9B27-0428E6EA9BB3}"/>
              </a:ext>
            </a:extLst>
          </p:cNvPr>
          <p:cNvSpPr/>
          <p:nvPr/>
        </p:nvSpPr>
        <p:spPr>
          <a:xfrm>
            <a:off x="2453425" y="2760224"/>
            <a:ext cx="1886755" cy="3651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328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GNPS Documentation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dirty="0"/>
              <a:t>Classical Molecular Network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1800" dirty="0">
                <a:hlinkClick r:id="rId2"/>
              </a:rPr>
              <a:t>https://ccms-ucsd.github.io/GNPSDocumentation/networking/</a:t>
            </a:r>
            <a:endParaRPr lang="en-US" sz="1800" dirty="0"/>
          </a:p>
          <a:p>
            <a:pPr marL="0" indent="0" algn="ctr">
              <a:lnSpc>
                <a:spcPct val="110000"/>
              </a:lnSpc>
              <a:buNone/>
            </a:pPr>
            <a:endParaRPr lang="en-US" sz="1300" dirty="0"/>
          </a:p>
          <a:p>
            <a:pPr marL="0" indent="0" algn="ctr">
              <a:lnSpc>
                <a:spcPct val="110000"/>
              </a:lnSpc>
              <a:buNone/>
            </a:pPr>
            <a:r>
              <a:rPr lang="en-US" dirty="0"/>
              <a:t>Network Annotation Propagation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1800" dirty="0">
                <a:hlinkClick r:id="rId3"/>
              </a:rPr>
              <a:t>https://ccms-ucsd.github.io/GNPSDocumentation/nap/</a:t>
            </a:r>
            <a:r>
              <a:rPr lang="en-US" sz="1800" dirty="0"/>
              <a:t> </a:t>
            </a:r>
          </a:p>
          <a:p>
            <a:pPr marL="0" indent="0" algn="ctr">
              <a:lnSpc>
                <a:spcPct val="110000"/>
              </a:lnSpc>
              <a:buNone/>
            </a:pPr>
            <a:endParaRPr lang="en-US" sz="1300" dirty="0">
              <a:hlinkClick r:id="rId4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lang="en-US" dirty="0" err="1"/>
              <a:t>Dereplicator</a:t>
            </a:r>
            <a:endParaRPr lang="en-US" dirty="0"/>
          </a:p>
          <a:p>
            <a:pPr marL="0" indent="0" algn="ctr">
              <a:lnSpc>
                <a:spcPct val="110000"/>
              </a:lnSpc>
              <a:buNone/>
            </a:pPr>
            <a:r>
              <a:rPr lang="en-US" sz="1800" dirty="0">
                <a:hlinkClick r:id="rId5"/>
              </a:rPr>
              <a:t>https://ccms-ucsd.github.io/GNPSDocumentation/dereplicator/</a:t>
            </a:r>
            <a:r>
              <a:rPr lang="en-US" sz="1800" dirty="0"/>
              <a:t> </a:t>
            </a:r>
          </a:p>
          <a:p>
            <a:pPr marL="0" indent="0" algn="ctr">
              <a:lnSpc>
                <a:spcPct val="110000"/>
              </a:lnSpc>
              <a:buNone/>
            </a:pPr>
            <a:endParaRPr lang="en-US" sz="1300" dirty="0"/>
          </a:p>
          <a:p>
            <a:pPr marL="0" indent="0" algn="ctr">
              <a:lnSpc>
                <a:spcPct val="110000"/>
              </a:lnSpc>
              <a:buNone/>
            </a:pPr>
            <a:r>
              <a:rPr lang="en-US" dirty="0" err="1"/>
              <a:t>MolNetEnhancer</a:t>
            </a:r>
            <a:r>
              <a:rPr lang="en-US" dirty="0"/>
              <a:t> 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2100" dirty="0">
                <a:hlinkClick r:id="rId6"/>
              </a:rPr>
              <a:t>https://ccms-ucsd.github.io/GNPSDocumentation/molnetenhancer/</a:t>
            </a:r>
            <a:endParaRPr lang="en-US" sz="2100" dirty="0"/>
          </a:p>
          <a:p>
            <a:pPr marL="0" indent="0" algn="ctr">
              <a:buNone/>
            </a:pPr>
            <a:endParaRPr lang="en-US" dirty="0">
              <a:hlinkClick r:id="rId4"/>
            </a:endParaRPr>
          </a:p>
        </p:txBody>
      </p:sp>
      <p:pic>
        <p:nvPicPr>
          <p:cNvPr id="5" name="Google Shape;203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2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/>
              <a:t>GNPS Tutorial Module - MolNetEnhancer</a:t>
            </a:r>
          </a:p>
        </p:txBody>
      </p:sp>
    </p:spTree>
    <p:extLst>
      <p:ext uri="{BB962C8B-B14F-4D97-AF65-F5344CB8AC3E}">
        <p14:creationId xmlns:p14="http://schemas.microsoft.com/office/powerpoint/2010/main" val="1463829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20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/>
              <a:t>GNPS Tutorial Module - MolNetEnhancer</a:t>
            </a:r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0A7468-D7AD-4662-A617-D2FAB0671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334836"/>
            <a:ext cx="6400800" cy="486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708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21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/>
              <a:t>GNPS Tutorial Module - MolNetEnhancer</a:t>
            </a:r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4B1CAC-6F7B-42B5-9578-4A0F8CB7A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6363"/>
            <a:ext cx="9144000" cy="47423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319B94-5390-4EE4-BFC2-561265F10482}"/>
              </a:ext>
            </a:extLst>
          </p:cNvPr>
          <p:cNvSpPr/>
          <p:nvPr/>
        </p:nvSpPr>
        <p:spPr>
          <a:xfrm>
            <a:off x="1707180" y="972130"/>
            <a:ext cx="60192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Explore your Molecular Network in </a:t>
            </a:r>
            <a:r>
              <a:rPr lang="en-US" sz="2400" b="1" dirty="0" err="1">
                <a:solidFill>
                  <a:srgbClr val="FF0000"/>
                </a:solidFill>
              </a:rPr>
              <a:t>Cytoscape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692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a1f3049f9_0_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Questions, Problems or Bugs?</a:t>
            </a:r>
            <a:endParaRPr/>
          </a:p>
        </p:txBody>
      </p:sp>
      <p:sp>
        <p:nvSpPr>
          <p:cNvPr id="303" name="Google Shape;303;g5a1f3049f9_0_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0"/>
              </a:spcBef>
              <a:buSzPts val="2000"/>
            </a:pPr>
            <a:r>
              <a:rPr lang="en-US" sz="2000" dirty="0"/>
              <a:t>Documentation: </a:t>
            </a:r>
            <a:r>
              <a:rPr lang="en-US" sz="2000" dirty="0">
                <a:hlinkClick r:id="rId3"/>
              </a:rPr>
              <a:t>https://ccms-ucsd.github.io/GNPSDocumentation/</a:t>
            </a:r>
            <a:endParaRPr sz="2000" dirty="0"/>
          </a:p>
          <a:p>
            <a:pPr marL="342900" lvl="0">
              <a:spcBef>
                <a:spcPts val="400"/>
              </a:spcBef>
              <a:buSzPts val="2000"/>
            </a:pPr>
            <a:r>
              <a:rPr lang="en-US" sz="2000" dirty="0"/>
              <a:t>Forum: </a:t>
            </a:r>
            <a:r>
              <a:rPr lang="en-US" sz="2000" dirty="0">
                <a:hlinkClick r:id="rId4"/>
              </a:rPr>
              <a:t>https://groups.google.com/forum/#!forum/molecular_networking_bug_reports</a:t>
            </a:r>
            <a:endParaRPr sz="2000" dirty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  <a:p>
            <a:pPr marL="0" lvl="0" indent="0" algn="ctr">
              <a:spcBef>
                <a:spcPts val="640"/>
              </a:spcBef>
              <a:buClr>
                <a:schemeClr val="dk1"/>
              </a:buClr>
              <a:buSzPts val="3200"/>
              <a:buNone/>
            </a:pPr>
            <a:r>
              <a:rPr lang="en-US" b="1" dirty="0"/>
              <a:t>Mauricio Caraballo </a:t>
            </a:r>
          </a:p>
          <a:p>
            <a:pPr marL="0" lvl="0" indent="0" algn="ctr">
              <a:spcBef>
                <a:spcPts val="640"/>
              </a:spcBef>
              <a:buClr>
                <a:schemeClr val="dk1"/>
              </a:buClr>
              <a:buSzPts val="3200"/>
              <a:buNone/>
            </a:pPr>
            <a:r>
              <a:rPr lang="en-US" dirty="0">
                <a:hlinkClick r:id="rId5"/>
              </a:rPr>
              <a:t>amcaraballor@ucsd.edu</a:t>
            </a:r>
            <a:r>
              <a:rPr lang="en-US" dirty="0"/>
              <a:t> </a:t>
            </a:r>
          </a:p>
          <a:p>
            <a:pPr marL="0" lvl="0" indent="0" algn="ctr">
              <a:spcBef>
                <a:spcPts val="640"/>
              </a:spcBef>
              <a:buClr>
                <a:schemeClr val="dk1"/>
              </a:buClr>
              <a:buSzPts val="3200"/>
              <a:buNone/>
            </a:pPr>
            <a:r>
              <a:rPr lang="en-US" b="1" dirty="0" err="1"/>
              <a:t>Mingxun</a:t>
            </a:r>
            <a:r>
              <a:rPr lang="en-US" b="1" dirty="0"/>
              <a:t> Wang</a:t>
            </a:r>
          </a:p>
          <a:p>
            <a:pPr marL="0" lvl="0" indent="0" algn="ctr">
              <a:spcBef>
                <a:spcPts val="640"/>
              </a:spcBef>
              <a:buClr>
                <a:schemeClr val="dk1"/>
              </a:buClr>
              <a:buSzPts val="3200"/>
              <a:buNone/>
            </a:pPr>
            <a:r>
              <a:rPr lang="en-US" dirty="0">
                <a:hlinkClick r:id="rId6"/>
              </a:rPr>
              <a:t>miw023@ucsd.edu</a:t>
            </a:r>
            <a:endParaRPr lang="en-US" dirty="0"/>
          </a:p>
          <a:p>
            <a:pPr marL="0" lvl="0" indent="0" algn="ctr">
              <a:spcBef>
                <a:spcPts val="640"/>
              </a:spcBef>
              <a:buClr>
                <a:schemeClr val="dk1"/>
              </a:buClr>
              <a:buSzPts val="3200"/>
              <a:buNone/>
            </a:pPr>
            <a:endParaRPr lang="en-US" dirty="0"/>
          </a:p>
          <a:p>
            <a:pPr marL="0" lvl="0" indent="0" algn="ctr">
              <a:spcBef>
                <a:spcPts val="640"/>
              </a:spcBef>
              <a:buClr>
                <a:schemeClr val="dk1"/>
              </a:buClr>
              <a:buSzPts val="3200"/>
              <a:buNone/>
            </a:pPr>
            <a:endParaRPr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GNPS Tutorial Module - MolNetEnhancer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22</a:t>
            </a:fld>
            <a:endParaRPr lang="uk-UA"/>
          </a:p>
        </p:txBody>
      </p:sp>
      <p:pic>
        <p:nvPicPr>
          <p:cNvPr id="7" name="Google Shape;203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2606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3</a:t>
            </a:fld>
            <a:endParaRPr lang="en-US"/>
          </a:p>
        </p:txBody>
      </p:sp>
      <p:sp>
        <p:nvSpPr>
          <p:cNvPr id="12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/>
              <a:t>GNPS Tutorial Module - MolNetEnhancer</a:t>
            </a:r>
          </a:p>
        </p:txBody>
      </p:sp>
      <p:sp>
        <p:nvSpPr>
          <p:cNvPr id="4" name="Rectangle 3"/>
          <p:cNvSpPr/>
          <p:nvPr/>
        </p:nvSpPr>
        <p:spPr>
          <a:xfrm>
            <a:off x="297873" y="1132666"/>
            <a:ext cx="879070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Tutorials to get familiar with individual tools from which the output is combined with MolNetEnhancer can be found here: </a:t>
            </a:r>
          </a:p>
          <a:p>
            <a:r>
              <a:rPr lang="en-US" sz="2000" b="1" dirty="0"/>
              <a:t>GNPS molecular networking: </a:t>
            </a:r>
          </a:p>
          <a:p>
            <a:r>
              <a:rPr lang="en-US" sz="2000" b="1" dirty="0">
                <a:hlinkClick r:id="rId2"/>
              </a:rPr>
              <a:t>https://ccms-ucsd.github.io/GNPSDocumentation/networking</a:t>
            </a:r>
            <a:endParaRPr lang="en-US" sz="2000" b="1" dirty="0"/>
          </a:p>
          <a:p>
            <a:r>
              <a:rPr lang="en-US" sz="2000" b="1" dirty="0"/>
              <a:t>DEREPLICATOR/</a:t>
            </a:r>
            <a:r>
              <a:rPr lang="en-US" sz="2000" b="1" dirty="0" err="1"/>
              <a:t>VarQuest</a:t>
            </a:r>
            <a:r>
              <a:rPr lang="en-US" sz="2000" b="1" dirty="0"/>
              <a:t>: </a:t>
            </a:r>
          </a:p>
          <a:p>
            <a:r>
              <a:rPr lang="en-US" sz="2000" b="1" dirty="0">
                <a:hlinkClick r:id="rId3"/>
              </a:rPr>
              <a:t>https://ccms-ucsd.github.io/GNPSDocumentation/dereplicator</a:t>
            </a:r>
            <a:endParaRPr lang="en-US" sz="2000" b="1" dirty="0"/>
          </a:p>
          <a:p>
            <a:r>
              <a:rPr lang="en-US" sz="2000" b="1" dirty="0"/>
              <a:t>Network annotation propagation: </a:t>
            </a:r>
          </a:p>
          <a:p>
            <a:r>
              <a:rPr lang="en-US" sz="2000" b="1" dirty="0">
                <a:hlinkClick r:id="rId4"/>
              </a:rPr>
              <a:t>https://ccms-ucsd.github.io/GNPSDocumentation/nap</a:t>
            </a:r>
            <a:endParaRPr lang="en-US" sz="2000" b="1" dirty="0"/>
          </a:p>
          <a:p>
            <a:r>
              <a:rPr lang="en-US" sz="2000" b="1" dirty="0" err="1"/>
              <a:t>ClassyFire</a:t>
            </a:r>
            <a:r>
              <a:rPr lang="en-US" sz="2000" b="1" dirty="0"/>
              <a:t>: </a:t>
            </a:r>
          </a:p>
          <a:p>
            <a:r>
              <a:rPr lang="en-US" sz="2000" b="1" dirty="0">
                <a:hlinkClick r:id="rId5"/>
              </a:rPr>
              <a:t>http://classyfire.wishartlab.com</a:t>
            </a:r>
            <a:endParaRPr lang="en-US" sz="2000" b="1" dirty="0"/>
          </a:p>
          <a:p>
            <a:r>
              <a:rPr lang="en-US" sz="2000" b="1" dirty="0"/>
              <a:t>MS2LDA: </a:t>
            </a:r>
          </a:p>
          <a:p>
            <a:r>
              <a:rPr lang="en-US" sz="2000" b="1" dirty="0">
                <a:hlinkClick r:id="rId6"/>
              </a:rPr>
              <a:t>https://ccms-ucsd.github.io/GNPSDocumentation/ms2lda/</a:t>
            </a:r>
            <a:endParaRPr lang="en-US" sz="2000" b="1" dirty="0"/>
          </a:p>
          <a:p>
            <a:r>
              <a:rPr lang="en-US" sz="2000" b="1" dirty="0">
                <a:hlinkClick r:id="rId7"/>
              </a:rPr>
              <a:t>http://ms2lda.org/user_guide</a:t>
            </a:r>
            <a:endParaRPr lang="en-US" sz="2000" b="1" dirty="0"/>
          </a:p>
          <a:p>
            <a:r>
              <a:rPr lang="en-US" sz="2000" b="1" dirty="0"/>
              <a:t>MolNetEnhancer workflow tutorials in both R and Python can be found here: </a:t>
            </a:r>
          </a:p>
          <a:p>
            <a:r>
              <a:rPr lang="en-US" sz="2000" b="1" dirty="0">
                <a:hlinkClick r:id="rId8"/>
              </a:rPr>
              <a:t>https://github.com/madeleineernst/pyMolNetEnhancer</a:t>
            </a:r>
            <a:endParaRPr lang="en-US" sz="2000" b="1" dirty="0"/>
          </a:p>
          <a:p>
            <a:r>
              <a:rPr lang="en-US" sz="2000" b="1" dirty="0">
                <a:hlinkClick r:id="rId9"/>
              </a:rPr>
              <a:t>https://github.com/madeleineernst/RMolNetEnhancer</a:t>
            </a:r>
            <a:endParaRPr lang="en-US" sz="2000" b="1" dirty="0"/>
          </a:p>
        </p:txBody>
      </p:sp>
      <p:sp>
        <p:nvSpPr>
          <p:cNvPr id="13" name="Titel 5">
            <a:extLst>
              <a:ext uri="{FF2B5EF4-FFF2-40B4-BE49-F238E27FC236}">
                <a16:creationId xmlns:a16="http://schemas.microsoft.com/office/drawing/2014/main" id="{2C3D71C1-79BA-CE44-9326-98AB002973C4}"/>
              </a:ext>
            </a:extLst>
          </p:cNvPr>
          <p:cNvSpPr txBox="1">
            <a:spLocks/>
          </p:cNvSpPr>
          <p:nvPr/>
        </p:nvSpPr>
        <p:spPr>
          <a:xfrm>
            <a:off x="57955" y="214406"/>
            <a:ext cx="2891308" cy="46299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2700" b="1" dirty="0" err="1"/>
              <a:t>MolNetEnhancer</a:t>
            </a:r>
            <a:endParaRPr lang="nl-NL" sz="2700" b="1" dirty="0"/>
          </a:p>
        </p:txBody>
      </p:sp>
      <p:sp>
        <p:nvSpPr>
          <p:cNvPr id="14" name="Rechthoek 1">
            <a:extLst>
              <a:ext uri="{FF2B5EF4-FFF2-40B4-BE49-F238E27FC236}">
                <a16:creationId xmlns:a16="http://schemas.microsoft.com/office/drawing/2014/main" id="{C588311B-974D-3047-BF31-C48A9D4092B1}"/>
              </a:ext>
            </a:extLst>
          </p:cNvPr>
          <p:cNvSpPr/>
          <p:nvPr/>
        </p:nvSpPr>
        <p:spPr>
          <a:xfrm>
            <a:off x="2746577" y="492346"/>
            <a:ext cx="35223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hlinkClick r:id="rId10"/>
              </a:rPr>
              <a:t>Ernst et al., </a:t>
            </a:r>
            <a:r>
              <a:rPr lang="en-US" sz="1600" b="1" i="1" dirty="0">
                <a:hlinkClick r:id="rId10"/>
              </a:rPr>
              <a:t>Metabolites</a:t>
            </a:r>
            <a:r>
              <a:rPr lang="en-US" sz="1600" b="1" dirty="0">
                <a:hlinkClick r:id="rId10"/>
              </a:rPr>
              <a:t> 2019, </a:t>
            </a:r>
            <a:r>
              <a:rPr lang="en-US" sz="1600" b="1" i="1" dirty="0">
                <a:hlinkClick r:id="rId10"/>
              </a:rPr>
              <a:t>9</a:t>
            </a:r>
            <a:r>
              <a:rPr lang="en-US" sz="1600" b="1" dirty="0">
                <a:hlinkClick r:id="rId10"/>
              </a:rPr>
              <a:t>(7), 144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946637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4</a:t>
            </a:fld>
            <a:endParaRPr lang="en-US"/>
          </a:p>
        </p:txBody>
      </p:sp>
      <p:sp>
        <p:nvSpPr>
          <p:cNvPr id="12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/>
              <a:t>GNPS Tutorial Module - MolNetEnhancer</a:t>
            </a:r>
          </a:p>
        </p:txBody>
      </p:sp>
      <p:sp>
        <p:nvSpPr>
          <p:cNvPr id="4" name="Rectangle 3"/>
          <p:cNvSpPr/>
          <p:nvPr/>
        </p:nvSpPr>
        <p:spPr>
          <a:xfrm>
            <a:off x="297873" y="1132666"/>
            <a:ext cx="879070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b="1" dirty="0"/>
              <a:t>MolNetEnhancer</a:t>
            </a:r>
          </a:p>
          <a:p>
            <a:r>
              <a:rPr lang="en-US" sz="2000" b="1" dirty="0">
                <a:hlinkClick r:id="rId2"/>
              </a:rPr>
              <a:t>https://www.mdpi.com/2218-1989/9/7/144</a:t>
            </a:r>
            <a:endParaRPr lang="en-US" sz="2000" b="1" dirty="0"/>
          </a:p>
          <a:p>
            <a:r>
              <a:rPr lang="en-US" b="1" dirty="0"/>
              <a:t>Reproducible molecular networking of untargeted mass spectrometry data using GNPS</a:t>
            </a:r>
            <a:r>
              <a:rPr lang="en-US" sz="2000" b="1" dirty="0"/>
              <a:t> </a:t>
            </a:r>
          </a:p>
          <a:p>
            <a:r>
              <a:rPr lang="en-US" sz="2000" b="1" dirty="0">
                <a:hlinkClick r:id="rId3"/>
              </a:rPr>
              <a:t>https://www.nature.com/articles/s41596-020-0317-5</a:t>
            </a:r>
            <a:endParaRPr lang="en-US" sz="2000" b="1" dirty="0"/>
          </a:p>
          <a:p>
            <a:r>
              <a:rPr lang="en-US" sz="2000" b="1" dirty="0" err="1"/>
              <a:t>Dereplicator</a:t>
            </a:r>
            <a:endParaRPr lang="en-US" sz="2000" b="1" dirty="0"/>
          </a:p>
          <a:p>
            <a:r>
              <a:rPr lang="en-US" sz="2000" b="1" dirty="0">
                <a:hlinkClick r:id="rId4"/>
              </a:rPr>
              <a:t>https://www.nature.com/articles/nchembio.2219</a:t>
            </a:r>
            <a:endParaRPr lang="en-US" sz="2000" b="1" dirty="0"/>
          </a:p>
          <a:p>
            <a:r>
              <a:rPr lang="en-US" sz="2000" b="1" dirty="0" err="1"/>
              <a:t>Dereplicator</a:t>
            </a:r>
            <a:r>
              <a:rPr lang="en-US" sz="2000" b="1" dirty="0"/>
              <a:t>/</a:t>
            </a:r>
            <a:r>
              <a:rPr lang="en-US" sz="2000" b="1" dirty="0" err="1"/>
              <a:t>VarQuest</a:t>
            </a:r>
            <a:r>
              <a:rPr lang="en-US" sz="2000" b="1" dirty="0"/>
              <a:t> </a:t>
            </a:r>
          </a:p>
          <a:p>
            <a:r>
              <a:rPr lang="en-US" sz="2000" b="1" dirty="0">
                <a:hlinkClick r:id="rId5"/>
              </a:rPr>
              <a:t>https://www.nature.com/articles/s41564-017-0094-2</a:t>
            </a:r>
            <a:endParaRPr lang="en-US" sz="2000" b="1" dirty="0"/>
          </a:p>
          <a:p>
            <a:r>
              <a:rPr lang="en-US" sz="2000" b="1" dirty="0" err="1"/>
              <a:t>Dereplicator</a:t>
            </a:r>
            <a:r>
              <a:rPr lang="en-US" sz="2000" b="1" dirty="0"/>
              <a:t>+</a:t>
            </a:r>
          </a:p>
          <a:p>
            <a:r>
              <a:rPr lang="en-US" sz="2000" b="1" dirty="0">
                <a:hlinkClick r:id="rId6"/>
              </a:rPr>
              <a:t>https://www.nature.com/articles/s41467-018-06082-8</a:t>
            </a:r>
            <a:endParaRPr lang="en-US" sz="2000" b="1" dirty="0"/>
          </a:p>
          <a:p>
            <a:r>
              <a:rPr lang="en-US" sz="2000" b="1" dirty="0"/>
              <a:t>Network annotation propagation: </a:t>
            </a:r>
          </a:p>
          <a:p>
            <a:r>
              <a:rPr lang="en-US" sz="2000" b="1" dirty="0">
                <a:hlinkClick r:id="rId7"/>
              </a:rPr>
              <a:t>https://journals.plos.org/ploscompbiol/article?id=10.1371/journal.pcbi.1006089</a:t>
            </a:r>
            <a:endParaRPr lang="en-US" sz="2000" b="1" dirty="0"/>
          </a:p>
          <a:p>
            <a:r>
              <a:rPr lang="en-US" sz="2000" b="1" dirty="0" err="1"/>
              <a:t>ClassyFire</a:t>
            </a:r>
            <a:r>
              <a:rPr lang="en-US" sz="2000" b="1" dirty="0"/>
              <a:t>: </a:t>
            </a:r>
          </a:p>
          <a:p>
            <a:r>
              <a:rPr lang="en-US" sz="2000" b="1" dirty="0">
                <a:hlinkClick r:id="rId8"/>
              </a:rPr>
              <a:t>https://jcheminf.biomedcentral.com/articles/10.1186/s13321-016-0174-y</a:t>
            </a:r>
            <a:endParaRPr lang="en-US" sz="2000" b="1" dirty="0"/>
          </a:p>
          <a:p>
            <a:r>
              <a:rPr lang="en-US" sz="2000" b="1" dirty="0"/>
              <a:t>MS2LDA: </a:t>
            </a:r>
          </a:p>
          <a:p>
            <a:r>
              <a:rPr lang="en-US" sz="2000" b="1" dirty="0">
                <a:hlinkClick r:id="rId9"/>
              </a:rPr>
              <a:t>https://pubs.acs.org/doi/10.1021/acs.analchem.7b01391</a:t>
            </a:r>
            <a:endParaRPr lang="en-US" sz="2000" b="1" dirty="0"/>
          </a:p>
        </p:txBody>
      </p:sp>
      <p:sp>
        <p:nvSpPr>
          <p:cNvPr id="13" name="Titel 5">
            <a:extLst>
              <a:ext uri="{FF2B5EF4-FFF2-40B4-BE49-F238E27FC236}">
                <a16:creationId xmlns:a16="http://schemas.microsoft.com/office/drawing/2014/main" id="{2C3D71C1-79BA-CE44-9326-98AB002973C4}"/>
              </a:ext>
            </a:extLst>
          </p:cNvPr>
          <p:cNvSpPr txBox="1">
            <a:spLocks/>
          </p:cNvSpPr>
          <p:nvPr/>
        </p:nvSpPr>
        <p:spPr>
          <a:xfrm>
            <a:off x="57954" y="214406"/>
            <a:ext cx="8026865" cy="46299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2700" b="1" dirty="0"/>
              <a:t>Related publications</a:t>
            </a:r>
          </a:p>
        </p:txBody>
      </p:sp>
    </p:spTree>
    <p:extLst>
      <p:ext uri="{BB962C8B-B14F-4D97-AF65-F5344CB8AC3E}">
        <p14:creationId xmlns:p14="http://schemas.microsoft.com/office/powerpoint/2010/main" val="2117541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do we need?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b="1" dirty="0"/>
              <a:t>Molecular Network Job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2400" b="1" dirty="0">
                <a:hlinkClick r:id="rId2"/>
              </a:rPr>
              <a:t>https://gnps.ucsd.edu/ProteoSAFe/status.jsp?task=4337bd3ce4a1444bb70fe2e7d22231a9</a:t>
            </a:r>
            <a:endParaRPr lang="en-US" sz="2400" b="1" dirty="0"/>
          </a:p>
          <a:p>
            <a:pPr marL="0" indent="0" algn="ctr">
              <a:lnSpc>
                <a:spcPct val="110000"/>
              </a:lnSpc>
              <a:buNone/>
            </a:pPr>
            <a:r>
              <a:rPr lang="en-US" b="1" dirty="0"/>
              <a:t>Network Annotation Propagation Job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2400" b="1" dirty="0">
                <a:hlinkClick r:id="rId3"/>
              </a:rPr>
              <a:t>https://proteomics2.ucsd.edu/ProteoSAFe/status.jsp?task=ae3a9ddfeddf4f03b68d09be083a8916</a:t>
            </a:r>
            <a:endParaRPr lang="en-US" sz="2400" b="1" dirty="0"/>
          </a:p>
          <a:p>
            <a:pPr marL="0" indent="0" algn="ctr">
              <a:lnSpc>
                <a:spcPct val="110000"/>
              </a:lnSpc>
              <a:buNone/>
            </a:pPr>
            <a:r>
              <a:rPr lang="en-US" b="1" dirty="0" err="1"/>
              <a:t>Dereplicator</a:t>
            </a:r>
            <a:r>
              <a:rPr lang="en-US" b="1" dirty="0"/>
              <a:t> Job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2400" b="1" dirty="0">
                <a:hlinkClick r:id="rId4"/>
              </a:rPr>
              <a:t>https://gnps.ucsd.edu/ProteoSAFe/status.jsp?task=d61bd3df34214836bc174f0241a12e00</a:t>
            </a:r>
            <a:endParaRPr lang="en-US" sz="2400" b="1" dirty="0"/>
          </a:p>
          <a:p>
            <a:pPr marL="0" indent="0" algn="ctr">
              <a:lnSpc>
                <a:spcPct val="110000"/>
              </a:lnSpc>
              <a:buNone/>
            </a:pPr>
            <a:endParaRPr lang="en-US" b="1" dirty="0"/>
          </a:p>
          <a:p>
            <a:pPr marL="0" indent="0" algn="ctr">
              <a:lnSpc>
                <a:spcPct val="110000"/>
              </a:lnSpc>
              <a:buNone/>
            </a:pPr>
            <a:endParaRPr lang="en-US" sz="1300" dirty="0"/>
          </a:p>
          <a:p>
            <a:pPr marL="0" indent="0" algn="ctr">
              <a:buNone/>
            </a:pPr>
            <a:endParaRPr lang="en-US" dirty="0">
              <a:hlinkClick r:id="rId5"/>
            </a:endParaRPr>
          </a:p>
        </p:txBody>
      </p:sp>
      <p:pic>
        <p:nvPicPr>
          <p:cNvPr id="5" name="Google Shape;203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5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/>
              <a:t>GNPS Tutorial Module - MolNetEnhancer</a:t>
            </a:r>
          </a:p>
        </p:txBody>
      </p:sp>
    </p:spTree>
    <p:extLst>
      <p:ext uri="{BB962C8B-B14F-4D97-AF65-F5344CB8AC3E}">
        <p14:creationId xmlns:p14="http://schemas.microsoft.com/office/powerpoint/2010/main" val="2761664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8720"/>
            <a:ext cx="8229600" cy="493744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Classical Molecular Network</a:t>
            </a:r>
          </a:p>
          <a:p>
            <a:pPr marL="0" indent="0" algn="ctr">
              <a:buNone/>
            </a:pPr>
            <a:r>
              <a:rPr lang="en-US" sz="1800" dirty="0">
                <a:hlinkClick r:id="rId2"/>
              </a:rPr>
              <a:t>https://ccms-ucsd.github.io/GNPSDocumentation/networking/</a:t>
            </a:r>
            <a:endParaRPr lang="en-US" sz="1800" dirty="0"/>
          </a:p>
          <a:p>
            <a:pPr marL="0" indent="0" algn="ctr">
              <a:buNone/>
            </a:pPr>
            <a:endParaRPr lang="en-US" sz="1200" dirty="0">
              <a:hlinkClick r:id="rId3"/>
            </a:endParaRPr>
          </a:p>
          <a:p>
            <a:pPr marL="0" indent="0" algn="ctr">
              <a:buNone/>
            </a:pPr>
            <a:r>
              <a:rPr lang="en-US" b="1" dirty="0"/>
              <a:t>GNPS - </a:t>
            </a:r>
            <a:r>
              <a:rPr lang="en-US" b="1" i="1" dirty="0" err="1"/>
              <a:t>Amycolatopsis</a:t>
            </a:r>
            <a:r>
              <a:rPr lang="en-US" b="1" dirty="0"/>
              <a:t> </a:t>
            </a:r>
            <a:r>
              <a:rPr lang="en-US" b="1" dirty="0" err="1"/>
              <a:t>sp</a:t>
            </a:r>
            <a:r>
              <a:rPr lang="en-US" b="1" dirty="0"/>
              <a:t> AA4 - small dataset</a:t>
            </a:r>
          </a:p>
          <a:p>
            <a:pPr marL="0" indent="0" algn="ctr">
              <a:buNone/>
            </a:pPr>
            <a:r>
              <a:rPr lang="en-US" b="1" dirty="0">
                <a:hlinkClick r:id="rId4"/>
              </a:rPr>
              <a:t>MSV000085153</a:t>
            </a:r>
            <a:endParaRPr lang="en-US" b="1" dirty="0"/>
          </a:p>
          <a:p>
            <a:pPr marL="0" indent="0" algn="ctr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Link to the GNPS job:</a:t>
            </a:r>
          </a:p>
          <a:p>
            <a:pPr marL="0" indent="0" algn="ctr">
              <a:buNone/>
            </a:pPr>
            <a:r>
              <a:rPr lang="en-US" sz="2000" b="1" dirty="0">
                <a:hlinkClick r:id="rId5"/>
              </a:rPr>
              <a:t>https://gnps.ucsd.edu/ProteoSAFe/status.jsp?task=4337bd3ce4a1444bb70fe2e7d22231a9</a:t>
            </a:r>
            <a:endParaRPr lang="en-US" sz="2000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en-US" b="1" dirty="0"/>
          </a:p>
        </p:txBody>
      </p:sp>
      <p:pic>
        <p:nvPicPr>
          <p:cNvPr id="5" name="Google Shape;203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6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/>
              <a:t>GNPS Tutorial Module - MolNetEnhancer</a:t>
            </a:r>
          </a:p>
        </p:txBody>
      </p:sp>
    </p:spTree>
    <p:extLst>
      <p:ext uri="{BB962C8B-B14F-4D97-AF65-F5344CB8AC3E}">
        <p14:creationId xmlns:p14="http://schemas.microsoft.com/office/powerpoint/2010/main" val="1127287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7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/>
              <a:t>GNPS Tutorial Module - MolNetEnhancer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87" y="1218227"/>
            <a:ext cx="8229600" cy="5138123"/>
          </a:xfrm>
          <a:prstGeom prst="rect">
            <a:avLst/>
          </a:prstGeom>
        </p:spPr>
      </p:pic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5525037" y="3787288"/>
            <a:ext cx="1365160" cy="2309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288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8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/>
              <a:t>GNPS Tutorial Module - MolNetEnhancer</a:t>
            </a:r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347815-F0A1-4B06-8B3C-A217C906C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79" y="1461440"/>
            <a:ext cx="7315200" cy="487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9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6FF240E-7514-4A77-ADB5-EED721A41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79" y="1461440"/>
            <a:ext cx="7315200" cy="4870719"/>
          </a:xfrm>
          <a:prstGeom prst="rect">
            <a:avLst/>
          </a:prstGeom>
        </p:spPr>
      </p:pic>
      <p:pic>
        <p:nvPicPr>
          <p:cNvPr id="5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9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/>
              <a:t>GNPS Tutorial Module - MolNetEnhancer</a:t>
            </a:r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3058733" y="4315322"/>
            <a:ext cx="3129566" cy="2309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85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39072</TotalTime>
  <Words>775</Words>
  <Application>Microsoft Office PowerPoint</Application>
  <PresentationFormat>On-screen Show (4:3)</PresentationFormat>
  <Paragraphs>135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PowerPoint Presentation</vt:lpstr>
      <vt:lpstr>GNPS Documentation</vt:lpstr>
      <vt:lpstr>PowerPoint Presentation</vt:lpstr>
      <vt:lpstr>PowerPoint Presentation</vt:lpstr>
      <vt:lpstr>What do we need?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Questions, Problems or Bugs?</vt:lpstr>
    </vt:vector>
  </TitlesOfParts>
  <Company>UCSD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Quinn</dc:creator>
  <cp:lastModifiedBy>Mauricio Caraballo</cp:lastModifiedBy>
  <cp:revision>344</cp:revision>
  <dcterms:created xsi:type="dcterms:W3CDTF">2016-06-07T18:04:52Z</dcterms:created>
  <dcterms:modified xsi:type="dcterms:W3CDTF">2020-05-27T18:17:34Z</dcterms:modified>
</cp:coreProperties>
</file>